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60" r:id="rId4"/>
    <p:sldId id="283" r:id="rId5"/>
    <p:sldId id="282" r:id="rId6"/>
    <p:sldId id="281" r:id="rId7"/>
    <p:sldId id="272" r:id="rId8"/>
    <p:sldId id="279" r:id="rId9"/>
    <p:sldId id="273" r:id="rId10"/>
    <p:sldId id="270" r:id="rId11"/>
    <p:sldId id="274" r:id="rId12"/>
    <p:sldId id="271" r:id="rId13"/>
    <p:sldId id="284" r:id="rId14"/>
    <p:sldId id="268" r:id="rId15"/>
    <p:sldId id="275" r:id="rId16"/>
    <p:sldId id="276" r:id="rId17"/>
    <p:sldId id="285" r:id="rId18"/>
    <p:sldId id="266" r:id="rId19"/>
    <p:sldId id="265" r:id="rId20"/>
    <p:sldId id="269" r:id="rId21"/>
    <p:sldId id="277" r:id="rId22"/>
    <p:sldId id="26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6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61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94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0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7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2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4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0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5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C1yS2Xurhg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pYrE0bzw-s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khFXoWAmA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9" y="2174081"/>
            <a:ext cx="6245225" cy="4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437399" y="175140"/>
            <a:ext cx="7766936" cy="1646302"/>
          </a:xfrm>
        </p:spPr>
        <p:txBody>
          <a:bodyPr/>
          <a:lstStyle/>
          <a:p>
            <a:r>
              <a:rPr lang="en-US" sz="4000" b="1" dirty="0" err="1">
                <a:solidFill>
                  <a:schemeClr val="accent2"/>
                </a:solidFill>
              </a:rPr>
              <a:t>Communicatieve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>
                <a:solidFill>
                  <a:schemeClr val="accent2"/>
                </a:solidFill>
              </a:rPr>
              <a:t>vaardigheden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437399" y="1892460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4: Kritiek</a:t>
            </a:r>
            <a:r>
              <a:rPr lang="en-US" sz="2400" b="1" dirty="0">
                <a:solidFill>
                  <a:schemeClr val="accent1"/>
                </a:solidFill>
              </a:rPr>
              <a:t> of </a:t>
            </a:r>
            <a:r>
              <a:rPr lang="en-US" sz="2400" b="1" dirty="0" err="1">
                <a:solidFill>
                  <a:schemeClr val="accent1"/>
                </a:solidFill>
              </a:rPr>
              <a:t>waardering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andw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12" y="4952670"/>
            <a:ext cx="2762435" cy="17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507" y="23676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Casus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peer-student Yasmina laat jou zien hoe ze een bloedsuiker prikt. Zij heeft alle benodigdheden klaargezet. Daarnaast kan zij je alles vertellen over Diabetes mellitus.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Tijdens de handeling vergeet zij echter het eerste druppeltje bloed weg te vegen.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i="1" dirty="0"/>
          </a:p>
          <a:p>
            <a:pPr>
              <a:spcAft>
                <a:spcPts val="790"/>
              </a:spcAft>
            </a:pP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Geef Yasmina op een constructieve manier feedback aan de hand van het sandwichmodel. Hoe zou je  netjes en volgens de feedback regels formuleren?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442A63-2491-0B42-0336-9ED82637B7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1:Feedback geven Sandwichmodel </a:t>
            </a:r>
            <a:r>
              <a:rPr lang="nl-NL" sz="1600" b="1" dirty="0"/>
              <a:t>(10 min.)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6BBC1C-D2E3-32FF-1790-92135B7A424D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798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D02FE1A-189F-9FF5-B7C3-0C6580769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38" y="3277032"/>
            <a:ext cx="3599537" cy="3580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3DD1DF-24B4-97DD-2EF9-77F070BB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7" y="2302632"/>
            <a:ext cx="8596668" cy="3880773"/>
          </a:xfrm>
        </p:spPr>
        <p:txBody>
          <a:bodyPr/>
          <a:lstStyle/>
          <a:p>
            <a:r>
              <a:rPr lang="nl-NL" b="1" dirty="0"/>
              <a:t>Gedrag</a:t>
            </a:r>
            <a:r>
              <a:rPr lang="nl-NL" dirty="0"/>
              <a:t>; waarneembaar gedrag van de ander.</a:t>
            </a:r>
          </a:p>
          <a:p>
            <a:r>
              <a:rPr lang="nl-NL" b="1" dirty="0"/>
              <a:t>Gevoel</a:t>
            </a:r>
            <a:r>
              <a:rPr lang="nl-NL" dirty="0"/>
              <a:t>; gevoelsreflectie wat het gedrag van de ander bij je teweeg brengt.</a:t>
            </a:r>
          </a:p>
          <a:p>
            <a:r>
              <a:rPr lang="nl-NL" b="1" dirty="0"/>
              <a:t>Gevolg</a:t>
            </a:r>
            <a:r>
              <a:rPr lang="nl-NL" dirty="0"/>
              <a:t>; Het effect van de ander op de omgeving.</a:t>
            </a:r>
          </a:p>
          <a:p>
            <a:r>
              <a:rPr lang="nl-NL" b="1" dirty="0"/>
              <a:t>Gewenst</a:t>
            </a:r>
            <a:r>
              <a:rPr lang="nl-NL" dirty="0"/>
              <a:t>; Benoem het gedrag dat je graag ziet.</a:t>
            </a:r>
          </a:p>
          <a:p>
            <a:endParaRPr lang="nl-NL" dirty="0"/>
          </a:p>
          <a:p>
            <a:r>
              <a:rPr lang="nl-NL" dirty="0"/>
              <a:t>Stap 1 t/m4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98D4F53-F6FC-CEE7-1312-7D692CD792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>
                <a:solidFill>
                  <a:schemeClr val="accent2"/>
                </a:solidFill>
              </a:rPr>
              <a:t>Kritiek en waardering</a:t>
            </a:r>
            <a:br>
              <a:rPr lang="nl-NL" sz="4000" b="1"/>
            </a:br>
            <a:br>
              <a:rPr lang="nl-NL" sz="4000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/>
              <a:t>Feedback - 4G’s model</a:t>
            </a:r>
            <a:endParaRPr lang="nl-NL" sz="31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36A9C8B-2EE6-8C81-35E9-3AF797703E06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38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273800"/>
            <a:ext cx="8596668" cy="4508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500" dirty="0"/>
              <a:t>Geef feedback aan de hand van de 4 G's model. In tweetallen. </a:t>
            </a:r>
          </a:p>
          <a:p>
            <a:pPr marL="0" lv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Je medestudent is volgens jou veel te veel aan het woord in de klas.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geef je feedback?</a:t>
            </a:r>
          </a:p>
          <a:p>
            <a:pPr marL="0" indent="0">
              <a:buNone/>
            </a:pPr>
            <a:endParaRPr lang="nl-N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Je zit in de klas. De docent legt iets uit wat je niet begrijpt. De uitleg gaat snel en een beetje chaotisch.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geef je feedback?</a:t>
            </a:r>
          </a:p>
          <a:p>
            <a:pPr marL="0" indent="0">
              <a:buNone/>
            </a:pPr>
            <a:endParaRPr lang="nl-N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Je merkt dat jouw werkbegeleider niet werkt zoals jij op school (volgens protocol) hebt geleerd. Zij gebruikt geen handschoenen tijdens het klaarmaken van antibiotica. Je bent verbaasd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geef jij feedback?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Je merkt dat een medestudent steeds de opdracht die jullie samen zouden maken, niet af heeft. Je ergert je hieraan.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geef je feedback?</a:t>
            </a:r>
            <a:endParaRPr lang="nl-NL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Afbeeldingsresultaat voor 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25" y="2515778"/>
            <a:ext cx="2419567" cy="9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EB60FEC-6077-3166-F025-92B0DB02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2: Feedback geven 4G’s model </a:t>
            </a:r>
            <a:r>
              <a:rPr lang="nl-NL" sz="1600" b="1" dirty="0"/>
              <a:t>(10 min.)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680CD80-C63F-C4BF-1BFF-67348CB14AFF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359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B86011-C19F-F4B0-3642-4A0D29C2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1C05DE6-E8CB-4BF2-DDD5-6D7BE1F4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Korte pauze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5 min</a:t>
            </a:r>
          </a:p>
        </p:txBody>
      </p:sp>
      <p:pic>
        <p:nvPicPr>
          <p:cNvPr id="1026" name="Picture 2" descr="Breaktime , Written Text On Pink Round Rubber Vintage Textured Stamp. Stock  Photo, Picture And Royalty Free Image. Image 89119645.">
            <a:extLst>
              <a:ext uri="{FF2B5EF4-FFF2-40B4-BE49-F238E27FC236}">
                <a16:creationId xmlns:a16="http://schemas.microsoft.com/office/drawing/2014/main" id="{50FFCC76-5D93-2502-CA60-1E9764022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7" y="2160589"/>
            <a:ext cx="5289842" cy="44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8B1D663-C0D6-5C2F-0905-485F0661FA93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846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276" y="242406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Kritiek: </a:t>
            </a:r>
            <a:r>
              <a:rPr lang="nl-NL" dirty="0"/>
              <a:t>Mondelinge of schriftelijk uiting dat iets niet goed wordt gevonden (beoordeling). Het is negatieve feedback.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Omgaan met kritiek in het kort </a:t>
            </a:r>
          </a:p>
          <a:p>
            <a:pPr>
              <a:spcBef>
                <a:spcPts val="0"/>
              </a:spcBef>
            </a:pPr>
            <a:r>
              <a:rPr lang="nl-NL" dirty="0"/>
              <a:t>Luisteren</a:t>
            </a:r>
          </a:p>
          <a:p>
            <a:pPr>
              <a:spcBef>
                <a:spcPts val="0"/>
              </a:spcBef>
            </a:pPr>
            <a:r>
              <a:rPr lang="nl-NL" dirty="0"/>
              <a:t>Vragen stellen</a:t>
            </a:r>
          </a:p>
          <a:p>
            <a:pPr>
              <a:spcBef>
                <a:spcPts val="0"/>
              </a:spcBef>
            </a:pPr>
            <a:r>
              <a:rPr lang="nl-NL" dirty="0"/>
              <a:t>Niet verdedigen</a:t>
            </a:r>
          </a:p>
          <a:p>
            <a:pPr>
              <a:spcBef>
                <a:spcPts val="0"/>
              </a:spcBef>
            </a:pPr>
            <a:r>
              <a:rPr lang="nl-NL" dirty="0"/>
              <a:t>Kalm blijven</a:t>
            </a:r>
          </a:p>
          <a:p>
            <a:pPr>
              <a:spcBef>
                <a:spcPts val="0"/>
              </a:spcBef>
            </a:pPr>
            <a:r>
              <a:rPr lang="nl-NL" dirty="0"/>
              <a:t>Overwegen</a:t>
            </a:r>
          </a:p>
          <a:p>
            <a:pPr>
              <a:spcBef>
                <a:spcPts val="0"/>
              </a:spcBef>
            </a:pPr>
            <a:r>
              <a:rPr lang="nl-NL" dirty="0"/>
              <a:t>Waarderen</a:t>
            </a:r>
          </a:p>
          <a:p>
            <a:pPr>
              <a:spcBef>
                <a:spcPts val="0"/>
              </a:spcBef>
            </a:pPr>
            <a:r>
              <a:rPr lang="nl-NL" dirty="0"/>
              <a:t>bedanken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31" y="4114800"/>
            <a:ext cx="4436063" cy="2568247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0E07B08-5671-8B4D-68A3-294F296FDD0D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Omgaan met kritiek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EB36AC-B5FC-335F-D642-AB899F1B82D8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66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Feedback ontvangen deel 1">
            <a:hlinkClick r:id="" action="ppaction://media"/>
            <a:extLst>
              <a:ext uri="{FF2B5EF4-FFF2-40B4-BE49-F238E27FC236}">
                <a16:creationId xmlns:a16="http://schemas.microsoft.com/office/drawing/2014/main" id="{9AD6A385-8A60-E229-63B6-ACD6DEF088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0287" y="2212084"/>
            <a:ext cx="5689492" cy="426711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6467796-0442-239E-2C68-0809D9529083}"/>
              </a:ext>
            </a:extLst>
          </p:cNvPr>
          <p:cNvSpPr txBox="1">
            <a:spLocks/>
          </p:cNvSpPr>
          <p:nvPr/>
        </p:nvSpPr>
        <p:spPr>
          <a:xfrm>
            <a:off x="541415" y="8166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3: Elkaar aanspreken </a:t>
            </a:r>
            <a:r>
              <a:rPr lang="nl-NL" sz="1700" b="1" dirty="0"/>
              <a:t>(10 min.)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4C423-20BC-AAA3-F7DE-8E230C83CC9B}"/>
              </a:ext>
            </a:extLst>
          </p:cNvPr>
          <p:cNvSpPr txBox="1"/>
          <p:nvPr/>
        </p:nvSpPr>
        <p:spPr>
          <a:xfrm>
            <a:off x="6587231" y="3041883"/>
            <a:ext cx="4474345" cy="253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Nabespreking (vragen):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 vind je van de manier van feedback geven?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 is het resultaat van het aankaarten: ruzie of een opening? 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Welk effect heeft de manier van feedback op Sander en Margreet?</a:t>
            </a:r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29C4581-73C8-65C5-0AC9-82C3A2BFB063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0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Feedback ontvangen deel 2">
            <a:hlinkClick r:id="" action="ppaction://media"/>
            <a:extLst>
              <a:ext uri="{FF2B5EF4-FFF2-40B4-BE49-F238E27FC236}">
                <a16:creationId xmlns:a16="http://schemas.microsoft.com/office/drawing/2014/main" id="{7D3CE415-CF86-E358-43F9-45EBEEBAF57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924" y="2185286"/>
            <a:ext cx="5930406" cy="441082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B749FC5-661D-F6CA-5110-284FDD24DBAE}"/>
              </a:ext>
            </a:extLst>
          </p:cNvPr>
          <p:cNvSpPr txBox="1">
            <a:spLocks/>
          </p:cNvSpPr>
          <p:nvPr/>
        </p:nvSpPr>
        <p:spPr>
          <a:xfrm>
            <a:off x="541415" y="8166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3: Elkaar aanspreken </a:t>
            </a:r>
            <a:r>
              <a:rPr lang="nl-NL" sz="1700" b="1" dirty="0"/>
              <a:t>(10 min.)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F3C4B6-9E74-159B-585C-C42A73DC4854}"/>
              </a:ext>
            </a:extLst>
          </p:cNvPr>
          <p:cNvSpPr txBox="1"/>
          <p:nvPr/>
        </p:nvSpPr>
        <p:spPr>
          <a:xfrm>
            <a:off x="6729087" y="3041883"/>
            <a:ext cx="4474345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Vraag: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-"/>
            </a:pPr>
            <a:r>
              <a:rPr lang="nl-NL" dirty="0"/>
              <a:t>Wat vind je van de manier van feedback geven en ontvangen?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7853489-D266-0815-4279-8B9CE628403F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04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D7042-D04E-3058-52F8-5DB0C1562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7" y="236762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tweetallen geef je elkaar feedback</a:t>
            </a:r>
          </a:p>
          <a:p>
            <a:pPr lvl="0"/>
            <a:r>
              <a:rPr lang="nl-NL" dirty="0"/>
              <a:t>Je geeft de ander  feedback over zijn/haar houding in de klas.</a:t>
            </a:r>
          </a:p>
          <a:p>
            <a:pPr lvl="0"/>
            <a:r>
              <a:rPr lang="nl-NL" dirty="0"/>
              <a:t>Ook geef je de ander een aandachtpunt over zijn houding in de klas.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Schrijf het eerst op en ga er dan over praten. Doe dit volgens de ik-boodschap.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352E64-7633-0BD9-10B6-1E7BBE067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4: Geef mij feedback </a:t>
            </a:r>
            <a:r>
              <a:rPr lang="nl-NL" sz="1600" b="1" dirty="0"/>
              <a:t>(8 min)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C580A8-3FE7-E2C3-537D-2F549D3C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80" y="4431666"/>
            <a:ext cx="4033283" cy="242633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0E1AD74-8E53-EB8D-1843-3D44DEC882D8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93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9734" y="2340614"/>
            <a:ext cx="8596668" cy="3880773"/>
          </a:xfrm>
        </p:spPr>
        <p:txBody>
          <a:bodyPr/>
          <a:lstStyle/>
          <a:p>
            <a:r>
              <a:rPr lang="nl-NL" b="1" dirty="0"/>
              <a:t>Complimenten: </a:t>
            </a:r>
            <a:r>
              <a:rPr lang="nl-NL" dirty="0"/>
              <a:t>zijn woorden van lof of ook wel waarderende opmerkingen genoemd.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	Effectieve complimenten zijn oprecht, specifiek en gaat over het gedrag. 	Het 	is een manier van feedback (Wij-leren, 2018).</a:t>
            </a:r>
            <a:endParaRPr lang="en-US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Twee vormen van complimenteren:</a:t>
            </a:r>
          </a:p>
          <a:p>
            <a:pPr>
              <a:spcBef>
                <a:spcPts val="0"/>
              </a:spcBef>
            </a:pPr>
            <a:r>
              <a:rPr lang="nl-NL" dirty="0"/>
              <a:t>Verbale complimenten zijn in woorden.</a:t>
            </a:r>
          </a:p>
          <a:p>
            <a:pPr>
              <a:spcBef>
                <a:spcPts val="0"/>
              </a:spcBef>
            </a:pPr>
            <a:r>
              <a:rPr lang="nl-NL" dirty="0"/>
              <a:t>Non verbale complimenten zijn niet in woorden uit te drukken, zoals een opgestoken duim. 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Afbeeldingsresultaat voor compl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15" y="5179519"/>
            <a:ext cx="2364020" cy="16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786BBBC-0082-3A8A-E223-B93EECEC894B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Complimenteren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991470D-9424-35EA-73DA-4DF098E0FC6E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88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9734" y="2340614"/>
            <a:ext cx="8596668" cy="3880773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nl-NL" dirty="0"/>
              <a:t>Complimenten hebben een positief effect, omdat complimenten:</a:t>
            </a:r>
            <a:endParaRPr lang="en-US" dirty="0"/>
          </a:p>
          <a:p>
            <a:pPr lvl="0">
              <a:spcBef>
                <a:spcPts val="200"/>
              </a:spcBef>
              <a:spcAft>
                <a:spcPts val="100"/>
              </a:spcAft>
            </a:pPr>
            <a:r>
              <a:rPr lang="nl-NL" dirty="0"/>
              <a:t>Zorgen voor een gevoel van waardering.</a:t>
            </a:r>
            <a:endParaRPr lang="en-US" dirty="0"/>
          </a:p>
          <a:p>
            <a:pPr lvl="0">
              <a:spcBef>
                <a:spcPts val="200"/>
              </a:spcBef>
              <a:spcAft>
                <a:spcPts val="100"/>
              </a:spcAft>
            </a:pPr>
            <a:r>
              <a:rPr lang="nl-NL" dirty="0"/>
              <a:t>Gewenst gedrag motiveert.</a:t>
            </a:r>
            <a:endParaRPr lang="en-US" dirty="0"/>
          </a:p>
          <a:p>
            <a:pPr lvl="0">
              <a:spcBef>
                <a:spcPts val="200"/>
              </a:spcBef>
              <a:spcAft>
                <a:spcPts val="100"/>
              </a:spcAft>
            </a:pPr>
            <a:r>
              <a:rPr lang="nl-NL" dirty="0"/>
              <a:t>Helpen om een positief zelfbeeld te krijgen en het geeft zelfvertrouwen.</a:t>
            </a:r>
            <a:endParaRPr lang="en-US" dirty="0"/>
          </a:p>
          <a:p>
            <a:pPr lvl="0">
              <a:spcBef>
                <a:spcPts val="200"/>
              </a:spcBef>
              <a:spcAft>
                <a:spcPts val="100"/>
              </a:spcAft>
            </a:pPr>
            <a:r>
              <a:rPr lang="nl-NL" dirty="0"/>
              <a:t>Versterken de relatie tussen collega/werkbegeleider en leerling versterkt en bijdraag aan een positieve (werk)sfeer.</a:t>
            </a:r>
            <a:endParaRPr lang="en-US" dirty="0"/>
          </a:p>
          <a:p>
            <a:pPr lvl="0">
              <a:spcBef>
                <a:spcPts val="200"/>
              </a:spcBef>
              <a:spcAft>
                <a:spcPts val="100"/>
              </a:spcAft>
            </a:pPr>
            <a:r>
              <a:rPr lang="nl-NL" dirty="0"/>
              <a:t>Bevorderen de leerprestaties. 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Afbeeldingsresultaat voor compl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58" y="4149722"/>
            <a:ext cx="2695201" cy="26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0B74BAE-9564-8538-27BC-0D7F11585FC0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Complimenteren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B0463A6-87B8-7A4E-A756-C1E206DCDF66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678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Inhoudsopgave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809071" cy="4548802"/>
          </a:xfrm>
        </p:spPr>
        <p:txBody>
          <a:bodyPr>
            <a:normAutofit fontScale="92500" lnSpcReduction="20000"/>
          </a:bodyPr>
          <a:lstStyle/>
          <a:p>
            <a:r>
              <a:rPr lang="nl-NL" sz="1900" dirty="0"/>
              <a:t>Lesdoelen</a:t>
            </a:r>
          </a:p>
          <a:p>
            <a:r>
              <a:rPr lang="nl-NL" sz="1900" dirty="0"/>
              <a:t>Feedback</a:t>
            </a:r>
          </a:p>
          <a:p>
            <a:r>
              <a:rPr lang="nl-NL" sz="1900" dirty="0"/>
              <a:t>Sandwich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Opdracht 1: Feedback geven Sandwich model </a:t>
            </a:r>
          </a:p>
          <a:p>
            <a:r>
              <a:rPr lang="nl-NL" sz="1900" dirty="0"/>
              <a:t>De 4’s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Opdracht 2: Feedback geven De 4 G’s model</a:t>
            </a:r>
          </a:p>
          <a:p>
            <a:r>
              <a:rPr lang="nl-NL" sz="1900" dirty="0"/>
              <a:t>Omgaan met kritiek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Opdracht 3: Elkaar aanspreken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Opdracht 4: Geef mij feedback</a:t>
            </a:r>
          </a:p>
          <a:p>
            <a:r>
              <a:rPr lang="nl-NL" sz="1900" dirty="0"/>
              <a:t>Complimenteren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900" dirty="0"/>
              <a:t>Opdracht 5: Gratis complimentjes</a:t>
            </a:r>
          </a:p>
          <a:p>
            <a:r>
              <a:rPr lang="nl-NL" sz="1900" dirty="0"/>
              <a:t>Vragen?</a:t>
            </a:r>
          </a:p>
          <a:p>
            <a:r>
              <a:rPr lang="nl-NL" sz="1900" dirty="0"/>
              <a:t>Afronding Lessenserie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2F60FDD-D6FD-46A1-AAE2-1E7EB3B06C5A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33205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3079" y="234061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Kwaliteit: </a:t>
            </a:r>
            <a:r>
              <a:rPr lang="nl-NL" dirty="0"/>
              <a:t>een eigenschap die onderscheidend/goed is.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70891"/>
              </p:ext>
            </p:extLst>
          </p:nvPr>
        </p:nvGraphicFramePr>
        <p:xfrm>
          <a:off x="853079" y="3510934"/>
          <a:ext cx="456961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805">
                  <a:extLst>
                    <a:ext uri="{9D8B030D-6E8A-4147-A177-3AD203B41FA5}">
                      <a16:colId xmlns:a16="http://schemas.microsoft.com/office/drawing/2014/main" val="699382973"/>
                    </a:ext>
                  </a:extLst>
                </a:gridCol>
                <a:gridCol w="2284805">
                  <a:extLst>
                    <a:ext uri="{9D8B030D-6E8A-4147-A177-3AD203B41FA5}">
                      <a16:colId xmlns:a16="http://schemas.microsoft.com/office/drawing/2014/main" val="1586973058"/>
                    </a:ext>
                  </a:extLst>
                </a:gridCol>
              </a:tblGrid>
              <a:tr h="212275">
                <a:tc>
                  <a:txBody>
                    <a:bodyPr/>
                    <a:lstStyle/>
                    <a:p>
                      <a:r>
                        <a:rPr lang="nl-NL" dirty="0"/>
                        <a:t>Wat je ziet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Kwaliteit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308704"/>
                  </a:ext>
                </a:extLst>
              </a:tr>
              <a:tr h="212275">
                <a:tc>
                  <a:txBody>
                    <a:bodyPr/>
                    <a:lstStyle/>
                    <a:p>
                      <a:r>
                        <a:rPr lang="nl-NL" dirty="0"/>
                        <a:t>Betuttelend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Zorgzaam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110801"/>
                  </a:ext>
                </a:extLst>
              </a:tr>
              <a:tr h="212275">
                <a:tc>
                  <a:txBody>
                    <a:bodyPr/>
                    <a:lstStyle/>
                    <a:p>
                      <a:r>
                        <a:rPr lang="nl-NL" dirty="0"/>
                        <a:t>Bemoeizuchtig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Behulpzaam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69833"/>
                  </a:ext>
                </a:extLst>
              </a:tr>
              <a:tr h="212275">
                <a:tc>
                  <a:txBody>
                    <a:bodyPr/>
                    <a:lstStyle/>
                    <a:p>
                      <a:r>
                        <a:rPr lang="nl-NL" dirty="0"/>
                        <a:t>Controlefreak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Zorgvuldig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469982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931" y="2733675"/>
            <a:ext cx="3381375" cy="41243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AF48E30-1106-8BCF-FEE6-84BAA5DC87CC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Denk in kwaliteiten (DIK)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A28E12-1AAA-20FB-8BF8-10F18982407A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620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124EEE5-76EB-C13D-A16C-9197211A1E64}"/>
              </a:ext>
            </a:extLst>
          </p:cNvPr>
          <p:cNvSpPr txBox="1">
            <a:spLocks/>
          </p:cNvSpPr>
          <p:nvPr/>
        </p:nvSpPr>
        <p:spPr>
          <a:xfrm>
            <a:off x="541415" y="8166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Opdracht 5: Gratis complimentjes </a:t>
            </a:r>
            <a:r>
              <a:rPr lang="nl-NL" sz="1700" b="1" dirty="0"/>
              <a:t>(15 min.)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D60321-8F06-BD70-C4A8-E601BA5A873B}"/>
              </a:ext>
            </a:extLst>
          </p:cNvPr>
          <p:cNvSpPr txBox="1"/>
          <p:nvPr/>
        </p:nvSpPr>
        <p:spPr>
          <a:xfrm>
            <a:off x="5879978" y="2787589"/>
            <a:ext cx="4545367" cy="300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Instructie: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studenten krijgen een halve A4-tje op hun rug geplakt.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studenten lopen rond in de klas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studenten schrijven op elkaars rug een complimentje.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5 minuten gaat iedereen weer zitten en lezen ze hun eigen A4-tje met de ontvangen complimentjes.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F4D2EC8-7202-2E07-A1B9-6D05A70FBE07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5B2242-018E-AB56-DC09-D6BEA58F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55" y="2278968"/>
            <a:ext cx="3426754" cy="40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Vragen?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50422"/>
            <a:ext cx="4155168" cy="41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19D0242-CCD4-3B0C-0918-60C5948CAC77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308610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00" name="Straight Connector 8199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1" name="Straight Connector 8200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3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4" name="Isosceles Triangle 8203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5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6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7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8" name="Isosceles Triangle 8207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9" name="Isosceles Triangle 8208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194" name="Picture 2" descr="Afronding Van Het Rassenconcept 3d Illustratie Stock Illustratie -  Illustration of kampioen, begrip: 142418738">
            <a:extLst>
              <a:ext uri="{FF2B5EF4-FFF2-40B4-BE49-F238E27FC236}">
                <a16:creationId xmlns:a16="http://schemas.microsoft.com/office/drawing/2014/main" id="{2F0D748C-7A3B-8CED-840A-FA02A0DFB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184" b="2910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394542-0C83-AB2B-66EE-5EED7E745B71}"/>
              </a:ext>
            </a:extLst>
          </p:cNvPr>
          <p:cNvSpPr txBox="1">
            <a:spLocks/>
          </p:cNvSpPr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100" b="1" dirty="0" err="1">
                <a:solidFill>
                  <a:schemeClr val="accent2"/>
                </a:solidFill>
              </a:rPr>
              <a:t>Afronding</a:t>
            </a:r>
            <a:r>
              <a:rPr lang="en-US" sz="4100" b="1" dirty="0">
                <a:solidFill>
                  <a:schemeClr val="accent2"/>
                </a:solidFill>
              </a:rPr>
              <a:t> </a:t>
            </a:r>
            <a:r>
              <a:rPr lang="en-US" sz="4100" b="1" dirty="0" err="1">
                <a:solidFill>
                  <a:schemeClr val="accent2"/>
                </a:solidFill>
              </a:rPr>
              <a:t>Lessenserie</a:t>
            </a:r>
            <a:br>
              <a:rPr lang="en-US" sz="4100" b="1" dirty="0"/>
            </a:br>
            <a:br>
              <a:rPr lang="en-US" sz="4100" b="1" dirty="0"/>
            </a:br>
            <a:r>
              <a:rPr lang="en-US" sz="4100" b="1" dirty="0" err="1"/>
              <a:t>Enqu</a:t>
            </a:r>
            <a:r>
              <a:rPr lang="nl-NL" sz="4100" b="1" i="0" dirty="0">
                <a:effectLst/>
              </a:rPr>
              <a:t>ê</a:t>
            </a:r>
            <a:r>
              <a:rPr lang="en-US" sz="4100" b="1" dirty="0" err="1"/>
              <a:t>te</a:t>
            </a:r>
            <a:endParaRPr lang="en-US" sz="41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07D46-1709-A0C7-5F8F-5DC596D79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fontAlgn="auto"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C.L. Menig</a:t>
            </a:r>
          </a:p>
          <a:p>
            <a:pPr marL="0" marR="0" lvl="0" indent="0" algn="r" fontAlgn="auto">
              <a:buNone/>
              <a:tabLst/>
              <a:defRPr/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Communicatieve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vaardigheden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Lj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</a:t>
            </a: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13" name="Straight Connector 82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84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chemeClr val="accent2"/>
                </a:solidFill>
              </a:rPr>
              <a:t>Lesdoelen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nl-NL" sz="31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514" y="1577114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Aan het einde van les ben je in staat:</a:t>
            </a:r>
          </a:p>
          <a:p>
            <a:pPr lvl="0"/>
            <a:r>
              <a:rPr lang="nl-NL" dirty="0"/>
              <a:t>Toe te lichten hoe je op een goede manier feedback kan geven én ontvangen.</a:t>
            </a:r>
          </a:p>
          <a:p>
            <a:pPr lvl="0"/>
            <a:r>
              <a:rPr lang="nl-NL" dirty="0"/>
              <a:t>Feedback te geven aan de hand van sandwich model of 4G model.</a:t>
            </a:r>
          </a:p>
          <a:p>
            <a:pPr lvl="0"/>
            <a:r>
              <a:rPr lang="nl-NL" dirty="0"/>
              <a:t>Weet je hoe je met Kritiek kan omgaan.</a:t>
            </a:r>
          </a:p>
          <a:p>
            <a:pPr lvl="0"/>
            <a:r>
              <a:rPr lang="nl-NL" dirty="0"/>
              <a:t>Weet je wat de kracht is van complimentjes geven.</a:t>
            </a:r>
          </a:p>
          <a:p>
            <a:pPr lvl="0"/>
            <a:r>
              <a:rPr lang="nl-NL" dirty="0"/>
              <a:t>Complimentjes te geven en te ontvangen.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doe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8" y="4277834"/>
            <a:ext cx="3609559" cy="25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B46118-6467-464B-6D1C-7162CA242E78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816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media 6" title="InShared commercial Taart">
            <a:hlinkClick r:id="" action="ppaction://media"/>
            <a:extLst>
              <a:ext uri="{FF2B5EF4-FFF2-40B4-BE49-F238E27FC236}">
                <a16:creationId xmlns:a16="http://schemas.microsoft.com/office/drawing/2014/main" id="{5335A8B5-446E-2A07-98B9-164F980794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6836" y="2367601"/>
            <a:ext cx="6869112" cy="388143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A18A310-632A-EE8D-68CB-492A1FCD63A8}"/>
              </a:ext>
            </a:extLst>
          </p:cNvPr>
          <p:cNvSpPr txBox="1">
            <a:spLocks/>
          </p:cNvSpPr>
          <p:nvPr/>
        </p:nvSpPr>
        <p:spPr>
          <a:xfrm>
            <a:off x="541415" y="8166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Kennisactivering </a:t>
            </a:r>
            <a:r>
              <a:rPr lang="nl-NL" sz="1600" b="1" dirty="0"/>
              <a:t>(10 min.)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056860-FF7D-5FFE-2ABF-B93BB4B7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455" y="177553"/>
            <a:ext cx="1705987" cy="167960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F633C12-C4B7-FFC9-2C63-52C6CE745BAE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99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32F0B-8758-0AAD-8413-4FC3F697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84372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 zijn </a:t>
            </a:r>
            <a:r>
              <a:rPr lang="nl-NL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nl-NL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positieve opmerkingen</a:t>
            </a: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nodig tegenover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nl-NL" sz="18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nl-N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nl-NL" sz="18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kritiekpunt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18A310-632A-EE8D-68CB-492A1FCD63A8}"/>
              </a:ext>
            </a:extLst>
          </p:cNvPr>
          <p:cNvSpPr txBox="1">
            <a:spLocks/>
          </p:cNvSpPr>
          <p:nvPr/>
        </p:nvSpPr>
        <p:spPr>
          <a:xfrm>
            <a:off x="541415" y="8166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Kennisactivering </a:t>
            </a:r>
            <a:r>
              <a:rPr lang="nl-NL" sz="1700" b="1" dirty="0"/>
              <a:t>(10 min.)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820A2-CB80-7B47-015B-7400676C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55" y="177553"/>
            <a:ext cx="1705987" cy="1679606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94585BBD-DAB2-CDCD-AFBF-3149A192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92" y="2267121"/>
            <a:ext cx="6143551" cy="355663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8BD28E8-BC68-62C9-F388-BEDD4F5371B6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744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32F0B-8758-0AAD-8413-4FC3F697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Wie zou dit gezegd kunnen hebben?</a:t>
            </a:r>
          </a:p>
          <a:p>
            <a:pPr marL="0" indent="0">
              <a:buNone/>
            </a:pPr>
            <a:r>
              <a:rPr lang="nl-NL" dirty="0"/>
              <a:t>Keuze uit:</a:t>
            </a:r>
          </a:p>
          <a:p>
            <a:r>
              <a:rPr lang="nl-NL" dirty="0"/>
              <a:t>Docent, Stagebegeleider.</a:t>
            </a:r>
          </a:p>
          <a:p>
            <a:r>
              <a:rPr lang="nl-NL" dirty="0"/>
              <a:t>Ouders, broer/zus.</a:t>
            </a:r>
          </a:p>
          <a:p>
            <a:r>
              <a:rPr lang="nl-NL" dirty="0"/>
              <a:t>Vriend(</a:t>
            </a:r>
            <a:r>
              <a:rPr lang="nl-NL" dirty="0" err="1"/>
              <a:t>Boyfriend</a:t>
            </a:r>
            <a:r>
              <a:rPr lang="nl-NL" dirty="0"/>
              <a:t>)/ vriendin (</a:t>
            </a:r>
            <a:r>
              <a:rPr lang="nl-NL" dirty="0" err="1"/>
              <a:t>Girlfriend</a:t>
            </a:r>
            <a:r>
              <a:rPr lang="nl-NL" dirty="0"/>
              <a:t>) en Vrienden.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Opmerkingen:</a:t>
            </a:r>
          </a:p>
          <a:p>
            <a:pPr marL="0" indent="0">
              <a:buNone/>
            </a:pPr>
            <a:r>
              <a:rPr lang="nl-NL" dirty="0"/>
              <a:t>Dat heb je goed gedaan!</a:t>
            </a:r>
          </a:p>
          <a:p>
            <a:pPr marL="0" indent="0">
              <a:buNone/>
            </a:pPr>
            <a:r>
              <a:rPr lang="nl-NL" dirty="0"/>
              <a:t>Ik ben trots op jou!</a:t>
            </a:r>
          </a:p>
          <a:p>
            <a:pPr marL="0" indent="0">
              <a:buNone/>
            </a:pPr>
            <a:r>
              <a:rPr lang="nl-NL" dirty="0"/>
              <a:t>Ben je weer te laat!?</a:t>
            </a:r>
          </a:p>
          <a:p>
            <a:pPr marL="0" indent="0">
              <a:buNone/>
            </a:pPr>
            <a:r>
              <a:rPr lang="nl-NL" dirty="0"/>
              <a:t>Omdat je dom bent/Je bent dom.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18A310-632A-EE8D-68CB-492A1FCD63A8}"/>
              </a:ext>
            </a:extLst>
          </p:cNvPr>
          <p:cNvSpPr txBox="1">
            <a:spLocks/>
          </p:cNvSpPr>
          <p:nvPr/>
        </p:nvSpPr>
        <p:spPr>
          <a:xfrm>
            <a:off x="677334" y="83428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Kennisactivering </a:t>
            </a:r>
            <a:r>
              <a:rPr lang="nl-NL" sz="1700" b="1" dirty="0"/>
              <a:t>(10 min.)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48EA8B-F3FE-5447-B54D-9D4450DA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55" y="177553"/>
            <a:ext cx="1705987" cy="16796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20F3383-BF47-933C-CD5A-41C9C80E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80" y="5103463"/>
            <a:ext cx="3282149" cy="168351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64D9CF0-9587-1476-B63F-91F1374EFDEF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87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D7042-D04E-3058-52F8-5DB0C1562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7" y="2367627"/>
            <a:ext cx="8596668" cy="3880773"/>
          </a:xfrm>
        </p:spPr>
        <p:txBody>
          <a:bodyPr/>
          <a:lstStyle/>
          <a:p>
            <a:r>
              <a:rPr lang="nl-NL" b="1" dirty="0"/>
              <a:t>Feedback: </a:t>
            </a:r>
            <a:r>
              <a:rPr lang="nl-NL" dirty="0"/>
              <a:t>Gaat om het teruggeven/terugkoppelen van waarneembaar gedrag van een ander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dirty="0"/>
              <a:t>Feedback is:</a:t>
            </a:r>
          </a:p>
          <a:p>
            <a:r>
              <a:rPr lang="nl-NL" dirty="0"/>
              <a:t>Subjectief; je geeft dit vanuit je eigen referentiekader.</a:t>
            </a:r>
          </a:p>
          <a:p>
            <a:r>
              <a:rPr lang="nl-NL" dirty="0"/>
              <a:t>Onmisbaar voor een (goede) samenwerking.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352E64-7633-0BD9-10B6-1E7BBE067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Feedback</a:t>
            </a:r>
          </a:p>
        </p:txBody>
      </p:sp>
      <p:pic>
        <p:nvPicPr>
          <p:cNvPr id="1030" name="Picture 6" descr="Feedback">
            <a:extLst>
              <a:ext uri="{FF2B5EF4-FFF2-40B4-BE49-F238E27FC236}">
                <a16:creationId xmlns:a16="http://schemas.microsoft.com/office/drawing/2014/main" id="{80E134E8-4047-399E-39EA-DAA43627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33" y="3860268"/>
            <a:ext cx="2549092" cy="29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DF0942D-5403-A82C-BBA1-A4DA811398CC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10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46D61C-322A-8A8D-CD38-054D3704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A28710A-5994-AC54-D85C-CD1CA70E16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Feedback geven en ontvangen</a:t>
            </a:r>
          </a:p>
        </p:txBody>
      </p:sp>
      <p:pic>
        <p:nvPicPr>
          <p:cNvPr id="5122" name="Picture 2" descr="Alearn | Feedback">
            <a:extLst>
              <a:ext uri="{FF2B5EF4-FFF2-40B4-BE49-F238E27FC236}">
                <a16:creationId xmlns:a16="http://schemas.microsoft.com/office/drawing/2014/main" id="{03CC1D44-F9A9-BBCF-71C2-4DBE75B3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4" y="2247543"/>
            <a:ext cx="5942011" cy="44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AB88349-9E90-6B3B-CDAF-74A6476514D1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078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chnieken van NLP | Het sandwich feedback model">
            <a:extLst>
              <a:ext uri="{FF2B5EF4-FFF2-40B4-BE49-F238E27FC236}">
                <a16:creationId xmlns:a16="http://schemas.microsoft.com/office/drawing/2014/main" id="{B1BFB167-901A-0826-D1E0-B50BE5B0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55" y="3177898"/>
            <a:ext cx="6867252" cy="36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D7042-D04E-3058-52F8-5DB0C1562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7" y="2367627"/>
            <a:ext cx="8596668" cy="3880773"/>
          </a:xfrm>
        </p:spPr>
        <p:txBody>
          <a:bodyPr/>
          <a:lstStyle/>
          <a:p>
            <a:r>
              <a:rPr lang="nl-NL" b="1" dirty="0"/>
              <a:t>Constructieve feedback</a:t>
            </a:r>
            <a:r>
              <a:rPr lang="nl-NL" dirty="0"/>
              <a:t>: Opbouwende feedback.</a:t>
            </a:r>
          </a:p>
          <a:p>
            <a:r>
              <a:rPr lang="nl-NL" dirty="0"/>
              <a:t>Sandwich</a:t>
            </a:r>
            <a:r>
              <a:rPr lang="nl-NL"/>
              <a:t>/hamburger- </a:t>
            </a:r>
            <a:r>
              <a:rPr lang="nl-NL" dirty="0"/>
              <a:t>model</a:t>
            </a:r>
          </a:p>
          <a:p>
            <a:r>
              <a:rPr lang="nl-NL" dirty="0"/>
              <a:t>TOP – TIP - TOP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352E64-7633-0BD9-10B6-1E7BBE067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4000" b="1" dirty="0">
                <a:solidFill>
                  <a:schemeClr val="accent2"/>
                </a:solidFill>
              </a:rPr>
              <a:t>Kritiek en waardering</a:t>
            </a:r>
            <a:br>
              <a:rPr lang="nl-NL" sz="4000" b="1" dirty="0"/>
            </a:br>
            <a:br>
              <a:rPr lang="nl-NL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100" b="1" dirty="0"/>
              <a:t>Feedback - Sandwichmodel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1244035-91BD-55A5-DC3C-B5D6106EE86C}"/>
              </a:ext>
            </a:extLst>
          </p:cNvPr>
          <p:cNvSpPr txBox="1"/>
          <p:nvPr/>
        </p:nvSpPr>
        <p:spPr>
          <a:xfrm>
            <a:off x="9531659" y="6396335"/>
            <a:ext cx="26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C.L. Menig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0" dirty="0">
                <a:solidFill>
                  <a:schemeClr val="bg1"/>
                </a:solidFill>
              </a:rPr>
              <a:t>Communicatieve vaardigheden </a:t>
            </a:r>
            <a:r>
              <a:rPr lang="nl-NL" sz="1200" kern="0" dirty="0" err="1">
                <a:solidFill>
                  <a:schemeClr val="bg1"/>
                </a:solidFill>
              </a:rPr>
              <a:t>Lj</a:t>
            </a:r>
            <a:r>
              <a:rPr lang="nl-NL" sz="1200" kern="0" dirty="0">
                <a:solidFill>
                  <a:schemeClr val="bg1"/>
                </a:solidFill>
              </a:rPr>
              <a:t> 3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3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1222</Words>
  <Application>Microsoft Office PowerPoint</Application>
  <PresentationFormat>Breedbeeld</PresentationFormat>
  <Paragraphs>192</Paragraphs>
  <Slides>23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Times New Roman</vt:lpstr>
      <vt:lpstr>Trebuchet MS</vt:lpstr>
      <vt:lpstr>Wingdings 3</vt:lpstr>
      <vt:lpstr>Facet</vt:lpstr>
      <vt:lpstr>Communicatieve vaardigheden</vt:lpstr>
      <vt:lpstr>Inhoudsopgave  </vt:lpstr>
      <vt:lpstr>Lesdoelen  </vt:lpstr>
      <vt:lpstr>PowerPoint-presentatie</vt:lpstr>
      <vt:lpstr>PowerPoint-presentatie</vt:lpstr>
      <vt:lpstr>PowerPoint-presentatie</vt:lpstr>
      <vt:lpstr>Kritiek en waardering  Feedback</vt:lpstr>
      <vt:lpstr>Kritiek en waardering  Feedback geven en ontvangen</vt:lpstr>
      <vt:lpstr>Kritiek en waardering  Feedback - Sandwichmodel</vt:lpstr>
      <vt:lpstr>Kritiek en waardering  Opdracht 1:Feedback geven Sandwichmodel (10 min.)</vt:lpstr>
      <vt:lpstr>Kritiek en waardering  Feedback - 4G’s model</vt:lpstr>
      <vt:lpstr>Kritiek en waardering  Opdracht 2: Feedback geven 4G’s model (10 min.)</vt:lpstr>
      <vt:lpstr>Korte pauze  5 min</vt:lpstr>
      <vt:lpstr>PowerPoint-presentatie</vt:lpstr>
      <vt:lpstr>PowerPoint-presentatie</vt:lpstr>
      <vt:lpstr>PowerPoint-presentatie</vt:lpstr>
      <vt:lpstr>Kritiek en waardering  Opdracht 4: Geef mij feedback (8 min)</vt:lpstr>
      <vt:lpstr>PowerPoint-presentatie</vt:lpstr>
      <vt:lpstr>PowerPoint-presentatie</vt:lpstr>
      <vt:lpstr>PowerPoint-presentatie</vt:lpstr>
      <vt:lpstr>PowerPoint-presentatie</vt:lpstr>
      <vt:lpstr>Vragen?  </vt:lpstr>
      <vt:lpstr>PowerPoint-presentatie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Administrator</dc:creator>
  <cp:lastModifiedBy>Chamaira Menig</cp:lastModifiedBy>
  <cp:revision>81</cp:revision>
  <dcterms:created xsi:type="dcterms:W3CDTF">2020-01-12T13:36:41Z</dcterms:created>
  <dcterms:modified xsi:type="dcterms:W3CDTF">2023-01-10T03:29:49Z</dcterms:modified>
</cp:coreProperties>
</file>